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2"/>
  </p:notesMasterIdLst>
  <p:handoutMasterIdLst>
    <p:handoutMasterId r:id="rId13"/>
  </p:handoutMasterIdLst>
  <p:sldIdLst>
    <p:sldId id="935" r:id="rId2"/>
    <p:sldId id="946" r:id="rId3"/>
    <p:sldId id="947" r:id="rId4"/>
    <p:sldId id="860" r:id="rId5"/>
    <p:sldId id="934" r:id="rId6"/>
    <p:sldId id="936" r:id="rId7"/>
    <p:sldId id="937" r:id="rId8"/>
    <p:sldId id="938" r:id="rId9"/>
    <p:sldId id="939" r:id="rId10"/>
    <p:sldId id="940" r:id="rId11"/>
  </p:sldIdLst>
  <p:sldSz cx="9144000" cy="5143500" type="screen16x9"/>
  <p:notesSz cx="6797675" cy="99298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EC6000"/>
    <a:srgbClr val="FF3300"/>
    <a:srgbClr val="FD9999"/>
    <a:srgbClr val="745E5C"/>
    <a:srgbClr val="CC0000"/>
    <a:srgbClr val="A8246F"/>
    <a:srgbClr val="006600"/>
    <a:srgbClr val="CDFFE4"/>
    <a:srgbClr val="40AE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06" autoAdjust="0"/>
    <p:restoredTop sz="87792" autoAdjust="0"/>
  </p:normalViewPr>
  <p:slideViewPr>
    <p:cSldViewPr>
      <p:cViewPr varScale="1">
        <p:scale>
          <a:sx n="80" d="100"/>
          <a:sy n="80" d="100"/>
        </p:scale>
        <p:origin x="90" y="7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7047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7047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A16C5C-3E06-4B9E-A45E-917302B5E913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1179"/>
            <a:ext cx="2946400" cy="497046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31179"/>
            <a:ext cx="2946400" cy="497046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E551CB9-3CC0-40A0-8E9E-B7DB78ED7C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602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7047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7047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F2F1433-8635-4F83-B502-D0EFB7C3915D}" type="datetimeFigureOut">
              <a:rPr lang="ru-RU"/>
              <a:pPr>
                <a:defRPr/>
              </a:pPr>
              <a:t>27.02.2024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2950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79" tIns="45990" rIns="91979" bIns="4599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383"/>
            <a:ext cx="5438775" cy="4468654"/>
          </a:xfrm>
          <a:prstGeom prst="rect">
            <a:avLst/>
          </a:prstGeom>
        </p:spPr>
        <p:txBody>
          <a:bodyPr vert="horz" lIns="91979" tIns="45990" rIns="91979" bIns="4599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179"/>
            <a:ext cx="2946400" cy="497046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31179"/>
            <a:ext cx="2946400" cy="497046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49B4F6-F61B-4EB4-9EBC-296E7C1A08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92216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27.02.2024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4784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27.02.2024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6751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27.02.2024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3649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27.02.2024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5980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27.02.2024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4333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27.02.2024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738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27.02.2024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282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27.02.2024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660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27.02.2024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9588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27.02.2024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7109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27.02.2024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8031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27.02.2024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6766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7344816" cy="2009080"/>
          </a:xfrm>
        </p:spPr>
        <p:txBody>
          <a:bodyPr/>
          <a:lstStyle/>
          <a:p>
            <a:pPr marL="169863" lvl="0" indent="-169863">
              <a:spcBef>
                <a:spcPts val="750"/>
              </a:spcBef>
            </a:pP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Прием документов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осуществляет</a:t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специалист по кадрам - </a:t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Багаутдинова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Диляра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Эрнестовна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приемной директора </a:t>
            </a:r>
            <a:r>
              <a:rPr lang="ru-RU" sz="2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2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ru-RU" sz="28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5848400"/>
              </p:ext>
            </p:extLst>
          </p:nvPr>
        </p:nvGraphicFramePr>
        <p:xfrm>
          <a:off x="323528" y="2277582"/>
          <a:ext cx="6840760" cy="1950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0380">
                  <a:extLst>
                    <a:ext uri="{9D8B030D-6E8A-4147-A177-3AD203B41FA5}">
                      <a16:colId xmlns:a16="http://schemas.microsoft.com/office/drawing/2014/main" val="3304699657"/>
                    </a:ext>
                  </a:extLst>
                </a:gridCol>
                <a:gridCol w="3420380">
                  <a:extLst>
                    <a:ext uri="{9D8B030D-6E8A-4147-A177-3AD203B41FA5}">
                      <a16:colId xmlns:a16="http://schemas.microsoft.com/office/drawing/2014/main" val="3285599979"/>
                    </a:ext>
                  </a:extLst>
                </a:gridCol>
              </a:tblGrid>
              <a:tr h="487588">
                <a:tc>
                  <a:txBody>
                    <a:bodyPr/>
                    <a:lstStyle/>
                    <a:p>
                      <a:r>
                        <a:rPr lang="ru-RU" dirty="0" smtClean="0"/>
                        <a:t>Дни недели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Время приема документов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969467"/>
                  </a:ext>
                </a:extLst>
              </a:tr>
              <a:tr h="487588">
                <a:tc>
                  <a:txBody>
                    <a:bodyPr/>
                    <a:lstStyle/>
                    <a:p>
                      <a:r>
                        <a:rPr lang="ru-RU" dirty="0" smtClean="0"/>
                        <a:t>Вторник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9.00 – 11.00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065741"/>
                  </a:ext>
                </a:extLst>
              </a:tr>
              <a:tr h="487588">
                <a:tc>
                  <a:txBody>
                    <a:bodyPr/>
                    <a:lstStyle/>
                    <a:p>
                      <a:r>
                        <a:rPr lang="ru-RU" dirty="0" smtClean="0"/>
                        <a:t>Среда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10.00 – 12.00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756048"/>
                  </a:ext>
                </a:extLst>
              </a:tr>
              <a:tr h="487588">
                <a:tc>
                  <a:txBody>
                    <a:bodyPr/>
                    <a:lstStyle/>
                    <a:p>
                      <a:r>
                        <a:rPr lang="ru-RU" dirty="0" smtClean="0"/>
                        <a:t>Четверг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15.00 – 17.00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6115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1674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2" y="27083"/>
            <a:ext cx="6840760" cy="513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456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385888" y="2193132"/>
          <a:ext cx="6156722" cy="1987153"/>
        </p:xfrm>
        <a:graphic>
          <a:graphicData uri="http://schemas.openxmlformats.org/drawingml/2006/table">
            <a:tbl>
              <a:tblPr/>
              <a:tblGrid>
                <a:gridCol w="2589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67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6279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err="1">
                          <a:solidFill>
                            <a:srgbClr val="3333F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Вахитова</a:t>
                      </a:r>
                      <a:endParaRPr lang="ru-RU" sz="2100" b="1" dirty="0">
                        <a:solidFill>
                          <a:srgbClr val="3333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solidFill>
                            <a:srgbClr val="3333F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2100" b="1" dirty="0">
                        <a:solidFill>
                          <a:srgbClr val="3333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310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solidFill>
                            <a:srgbClr val="3333F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Менделеева</a:t>
                      </a:r>
                      <a:endParaRPr lang="ru-RU" sz="21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solidFill>
                            <a:srgbClr val="3333F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23, 25, 31</a:t>
                      </a:r>
                      <a:r>
                        <a:rPr lang="ru-RU" sz="2100" b="1" dirty="0">
                          <a:solidFill>
                            <a:srgbClr val="3333F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33, 35, 39, 41</a:t>
                      </a:r>
                      <a:endParaRPr lang="ru-RU" sz="2100" b="1" dirty="0">
                        <a:solidFill>
                          <a:srgbClr val="3333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282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solidFill>
                            <a:srgbClr val="3333F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Мурадьяна</a:t>
                      </a:r>
                      <a:endParaRPr lang="ru-RU" sz="21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solidFill>
                            <a:srgbClr val="3333F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1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282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solidFill>
                            <a:srgbClr val="3333F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Шинников</a:t>
                      </a:r>
                      <a:endParaRPr lang="ru-RU" sz="21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solidFill>
                            <a:srgbClr val="3333F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36, 38, 43</a:t>
                      </a:r>
                      <a:endParaRPr lang="ru-RU" sz="2100" b="1" dirty="0">
                        <a:solidFill>
                          <a:srgbClr val="3333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523" name="Rectangle 1"/>
          <p:cNvSpPr>
            <a:spLocks noChangeArrowheads="1"/>
          </p:cNvSpPr>
          <p:nvPr/>
        </p:nvSpPr>
        <p:spPr bwMode="auto">
          <a:xfrm>
            <a:off x="1678781" y="221427"/>
            <a:ext cx="60007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100" b="1">
                <a:solidFill>
                  <a:srgbClr val="66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 жилых домов относящихся к </a:t>
            </a:r>
            <a:endParaRPr lang="ru-RU" altLang="ru-RU" sz="2100">
              <a:solidFill>
                <a:srgbClr val="66006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100" b="1">
                <a:solidFill>
                  <a:srgbClr val="66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МБОУ «СОШ № 27» НМР РТ</a:t>
            </a:r>
            <a:endParaRPr lang="ru-RU" altLang="ru-RU" sz="2100">
              <a:solidFill>
                <a:srgbClr val="66006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altLang="ru-RU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524" name="TextBox 1"/>
          <p:cNvSpPr txBox="1">
            <a:spLocks noChangeArrowheads="1"/>
          </p:cNvSpPr>
          <p:nvPr/>
        </p:nvSpPr>
        <p:spPr bwMode="auto">
          <a:xfrm>
            <a:off x="2357438" y="1391841"/>
            <a:ext cx="42124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>
                <a:solidFill>
                  <a:srgbClr val="C00000"/>
                </a:solidFill>
              </a:rPr>
              <a:t>Микрорайон № 15</a:t>
            </a:r>
          </a:p>
          <a:p>
            <a:pPr algn="ctr"/>
            <a:r>
              <a:rPr lang="ru-RU" altLang="ru-RU" b="1">
                <a:solidFill>
                  <a:srgbClr val="C00000"/>
                </a:solidFill>
              </a:rPr>
              <a:t>Микрорайон № 19</a:t>
            </a:r>
          </a:p>
        </p:txBody>
      </p:sp>
    </p:spTree>
    <p:extLst>
      <p:ext uri="{BB962C8B-B14F-4D97-AF65-F5344CB8AC3E}">
        <p14:creationId xmlns:p14="http://schemas.microsoft.com/office/powerpoint/2010/main" val="342969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232922"/>
            <a:ext cx="83529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</a:t>
            </a:r>
            <a:r>
              <a:rPr lang="ru-RU" sz="28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1.04. - 30.06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детей:</a:t>
            </a:r>
          </a:p>
          <a:p>
            <a:pPr lvl="0" algn="just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имеющих преимущественное право</a:t>
            </a:r>
          </a:p>
          <a:p>
            <a:pPr lvl="0" algn="just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проживающих на закрепленной территории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67494"/>
            <a:ext cx="8280920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Сроки приема документов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924703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6.07-5.09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детей:</a:t>
            </a:r>
          </a:p>
          <a:p>
            <a:pPr lvl="0" algn="just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проживающих на закрепленной территории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831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0638"/>
            <a:ext cx="9324528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247800" y="122222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предоставляемых документов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781387"/>
            <a:ext cx="8216081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Заявление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удостоверяющий личность родителя (законного представителя)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Свидетельство о рождении ребенка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Документы, подтверждающие регистрацию ребенка на закрепленной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территории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подтверждающие первоочередное или преимущественное право (при наличии)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83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Заявление о приеме в 1 класс можно подать любым способом.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1</a:t>
            </a:r>
            <a:r>
              <a:rPr lang="ru-RU" sz="2800" dirty="0"/>
              <a:t>) по личному заявлению родителя,</a:t>
            </a:r>
          </a:p>
          <a:p>
            <a:pPr marL="0" indent="0">
              <a:buNone/>
            </a:pPr>
            <a:r>
              <a:rPr lang="ru-RU" sz="2800" dirty="0"/>
              <a:t>2) через операторов почтовой связи общего пользования заказным письмом с уведомлением о вручении;</a:t>
            </a:r>
          </a:p>
          <a:p>
            <a:pPr marL="0" indent="0">
              <a:buNone/>
            </a:pPr>
            <a:r>
              <a:rPr lang="ru-RU" sz="2800" dirty="0"/>
              <a:t>3) в электронной форме посредством ЕПГУ;</a:t>
            </a:r>
          </a:p>
          <a:p>
            <a:pPr marL="0" indent="0">
              <a:buNone/>
            </a:pPr>
            <a:r>
              <a:rPr lang="ru-RU" sz="2800" dirty="0"/>
              <a:t>4) с использованием функционала (сервисов) региональных порталов государственных и муниципальных </a:t>
            </a:r>
            <a:r>
              <a:rPr lang="ru-RU" sz="2800" dirty="0" smtClean="0"/>
              <a:t>услуг (</a:t>
            </a:r>
            <a:r>
              <a:rPr lang="ru-RU" sz="2800" dirty="0" err="1" smtClean="0"/>
              <a:t>Госуслуги</a:t>
            </a:r>
            <a:r>
              <a:rPr lang="ru-RU" sz="2800" dirty="0" smtClean="0"/>
              <a:t> РТ).</a:t>
            </a:r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84313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9"/>
            <a:ext cx="8496944" cy="568920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Порядок подачи заявлений через </a:t>
            </a:r>
            <a:r>
              <a:rPr lang="ru-RU" b="1" dirty="0" err="1">
                <a:solidFill>
                  <a:srgbClr val="002060"/>
                </a:solidFill>
              </a:rPr>
              <a:t>Госуслуги</a:t>
            </a:r>
            <a:r>
              <a:rPr lang="ru-RU" b="1" dirty="0">
                <a:solidFill>
                  <a:srgbClr val="002060"/>
                </a:solidFill>
              </a:rPr>
              <a:t> РТ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7925" y="1370013"/>
            <a:ext cx="5548149" cy="326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53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2462"/>
            <a:ext cx="6858054" cy="514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59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34828"/>
            <a:ext cx="7327726" cy="507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260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7664" y="123478"/>
            <a:ext cx="6839181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9096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16854</TotalTime>
  <Words>201</Words>
  <Application>Microsoft Office PowerPoint</Application>
  <PresentationFormat>Экран (16:9)</PresentationFormat>
  <Paragraphs>40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Тема Office</vt:lpstr>
      <vt:lpstr>  Прием документов осуществляет специалист по кадрам -  Багаутдинова Диляра Эрнестовна в приемной директора  </vt:lpstr>
      <vt:lpstr>Презентация PowerPoint</vt:lpstr>
      <vt:lpstr>Презентация PowerPoint</vt:lpstr>
      <vt:lpstr>Презентация PowerPoint</vt:lpstr>
      <vt:lpstr>Заявление о приеме в 1 класс можно подать любым способом.</vt:lpstr>
      <vt:lpstr>Порядок подачи заявлений через Госуслуги РТ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school</cp:lastModifiedBy>
  <cp:revision>1473</cp:revision>
  <cp:lastPrinted>2021-03-20T08:20:39Z</cp:lastPrinted>
  <dcterms:created xsi:type="dcterms:W3CDTF">2014-03-04T07:12:45Z</dcterms:created>
  <dcterms:modified xsi:type="dcterms:W3CDTF">2024-02-27T12:46:54Z</dcterms:modified>
</cp:coreProperties>
</file>